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9"/>
  </p:notesMasterIdLst>
  <p:sldIdLst>
    <p:sldId id="256" r:id="rId2"/>
    <p:sldId id="678" r:id="rId3"/>
    <p:sldId id="672" r:id="rId4"/>
    <p:sldId id="679" r:id="rId5"/>
    <p:sldId id="674" r:id="rId6"/>
    <p:sldId id="681" r:id="rId7"/>
    <p:sldId id="686" r:id="rId8"/>
    <p:sldId id="687" r:id="rId9"/>
    <p:sldId id="697" r:id="rId10"/>
    <p:sldId id="680" r:id="rId11"/>
    <p:sldId id="682" r:id="rId12"/>
    <p:sldId id="688" r:id="rId13"/>
    <p:sldId id="690" r:id="rId14"/>
    <p:sldId id="692" r:id="rId15"/>
    <p:sldId id="702" r:id="rId16"/>
    <p:sldId id="675" r:id="rId17"/>
    <p:sldId id="683" r:id="rId18"/>
    <p:sldId id="694" r:id="rId19"/>
    <p:sldId id="696" r:id="rId20"/>
    <p:sldId id="698" r:id="rId21"/>
    <p:sldId id="703" r:id="rId22"/>
    <p:sldId id="676" r:id="rId23"/>
    <p:sldId id="684" r:id="rId24"/>
    <p:sldId id="699" r:id="rId25"/>
    <p:sldId id="700" r:id="rId26"/>
    <p:sldId id="701" r:id="rId27"/>
    <p:sldId id="70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19"/>
    <a:srgbClr val="D1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93" autoAdjust="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04751-AA99-4508-AEEC-F09B1DF39CBD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0BF0-0720-40ED-9241-218FED12119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9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0BF0-0720-40ED-9241-218FED12119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4005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70BF0-0720-40ED-9241-218FED12119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341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70BF0-0720-40ED-9241-218FED12119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521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70BF0-0720-40ED-9241-218FED12119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1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70BF0-0720-40ED-9241-218FED12119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968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70BF0-0720-40ED-9241-218FED12119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3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0BF0-0720-40ED-9241-218FED12119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9472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0BF0-0720-40ED-9241-218FED12119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27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0BF0-0720-40ED-9241-218FED12119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99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0BF0-0720-40ED-9241-218FED12119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12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0BF0-0720-40ED-9241-218FED12119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513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70BF0-0720-40ED-9241-218FED12119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5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0BF0-0720-40ED-9241-218FED12119F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947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70BF0-0720-40ED-9241-218FED12119F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623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71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85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882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39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787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35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60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21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97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10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A168233-4C77-4222-BF3F-9C583E8FC903}" type="datetimeFigureOut">
              <a:rPr lang="nl-NL" smtClean="0"/>
              <a:t>2-2-2023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23B4FE8-4B72-4CF5-AED2-2C53EB0E5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321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12192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218262"/>
            <a:ext cx="1080904" cy="1080902"/>
            <a:chOff x="9685338" y="4460675"/>
            <a:chExt cx="1080904" cy="1080902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D020B9-BF10-FC30-3786-0711700D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2" y="3803009"/>
            <a:ext cx="10953136" cy="1604733"/>
          </a:xfrm>
        </p:spPr>
        <p:txBody>
          <a:bodyPr anchor="b">
            <a:normAutofit/>
          </a:bodyPr>
          <a:lstStyle/>
          <a:p>
            <a:pPr algn="ctr"/>
            <a:r>
              <a:rPr lang="nl-NL" sz="7200"/>
              <a:t>Uitleen Lezen Oké!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F1E0E8-E27F-ACB9-DFF9-5714CA8E6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031" y="5407742"/>
            <a:ext cx="8283940" cy="865042"/>
          </a:xfrm>
        </p:spPr>
        <p:txBody>
          <a:bodyPr>
            <a:normAutofit/>
          </a:bodyPr>
          <a:lstStyle/>
          <a:p>
            <a:pPr algn="ctr"/>
            <a:r>
              <a:rPr lang="nl-NL">
                <a:solidFill>
                  <a:srgbClr val="000000"/>
                </a:solidFill>
              </a:rPr>
              <a:t>Februari 2023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9282B3-C5F9-0059-2F6F-A4B62F8E6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378" y="633940"/>
            <a:ext cx="6211244" cy="2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12192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218262"/>
            <a:ext cx="1080904" cy="1080902"/>
            <a:chOff x="9685338" y="4460675"/>
            <a:chExt cx="1080904" cy="1080902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D020B9-BF10-FC30-3786-0711700D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2" y="3803009"/>
            <a:ext cx="10953136" cy="1604733"/>
          </a:xfrm>
        </p:spPr>
        <p:txBody>
          <a:bodyPr anchor="b">
            <a:normAutofit/>
          </a:bodyPr>
          <a:lstStyle/>
          <a:p>
            <a:pPr algn="ctr"/>
            <a:r>
              <a:rPr lang="nl-NL" sz="7200"/>
              <a:t>Uitleen Lezen Oké!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F1E0E8-E27F-ACB9-DFF9-5714CA8E6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031" y="5407742"/>
            <a:ext cx="8283940" cy="86504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D10019"/>
                </a:solidFill>
              </a:rPr>
              <a:t>Groep 1 &amp; 2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9282B3-C5F9-0059-2F6F-A4B62F8E6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378" y="643468"/>
            <a:ext cx="6211244" cy="2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F8962-FE99-8CBF-2E08-24C572F5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Overzicht Uitleen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C96C93-7480-BC2C-01B0-98D4E6788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2" y="2151062"/>
            <a:ext cx="9229725" cy="399097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0CDEC8-8615-F3BF-7AA8-6BB01FB0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75" y="484631"/>
            <a:ext cx="2294777" cy="10346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7FD2102-D647-B9FB-4E51-AB45153E6D3D}"/>
              </a:ext>
            </a:extLst>
          </p:cNvPr>
          <p:cNvSpPr/>
          <p:nvPr/>
        </p:nvSpPr>
        <p:spPr>
          <a:xfrm>
            <a:off x="6096000" y="2093976"/>
            <a:ext cx="4768092" cy="1451081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ADD5A3E-E766-10E7-B134-F4A41A3C62FB}"/>
              </a:ext>
            </a:extLst>
          </p:cNvPr>
          <p:cNvSpPr/>
          <p:nvPr/>
        </p:nvSpPr>
        <p:spPr>
          <a:xfrm>
            <a:off x="1577926" y="4764025"/>
            <a:ext cx="2375096" cy="1451081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1E1164-459B-1B4C-BA2D-02BC0559003A}"/>
              </a:ext>
            </a:extLst>
          </p:cNvPr>
          <p:cNvSpPr/>
          <p:nvPr/>
        </p:nvSpPr>
        <p:spPr>
          <a:xfrm>
            <a:off x="8488996" y="3545057"/>
            <a:ext cx="2375096" cy="1451081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3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Boekenpret Groep 1/2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F90B7-4965-7408-954F-857382F2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590439"/>
            <a:ext cx="4530500" cy="3176605"/>
          </a:xfrm>
        </p:spPr>
        <p:txBody>
          <a:bodyPr anchor="ctr">
            <a:normAutofit/>
          </a:bodyPr>
          <a:lstStyle/>
          <a:p>
            <a:r>
              <a:rPr lang="nl-NL" dirty="0"/>
              <a:t>Ruim 45 titels voor groep 1/2</a:t>
            </a:r>
          </a:p>
          <a:p>
            <a:r>
              <a:rPr lang="nl-NL" dirty="0"/>
              <a:t>Overzicht op de website van titels</a:t>
            </a:r>
          </a:p>
          <a:p>
            <a:r>
              <a:rPr lang="nl-NL" dirty="0"/>
              <a:t>Extra informatie:</a:t>
            </a:r>
          </a:p>
          <a:p>
            <a:pPr lvl="1"/>
            <a:r>
              <a:rPr lang="nl-NL" dirty="0"/>
              <a:t>Informatie over de inhoud</a:t>
            </a:r>
          </a:p>
          <a:p>
            <a:pPr lvl="1"/>
            <a:r>
              <a:rPr lang="nl-NL" dirty="0"/>
              <a:t>Koppeling aan ontwikkelingsgebieden </a:t>
            </a:r>
          </a:p>
          <a:p>
            <a:pPr lvl="1"/>
            <a:r>
              <a:rPr lang="nl-NL" dirty="0"/>
              <a:t>Met behulp van steekwoorden suggesties voor thema’s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1494268-3C0B-61B0-13D2-C020D04E4D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061"/>
          <a:stretch/>
        </p:blipFill>
        <p:spPr>
          <a:xfrm>
            <a:off x="5925942" y="2144806"/>
            <a:ext cx="5038725" cy="45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5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Vertelmanden peuters groep 1/2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2B775C7-3EED-6262-5E9E-0C9AEEE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6194"/>
          <a:stretch/>
        </p:blipFill>
        <p:spPr>
          <a:xfrm>
            <a:off x="7104533" y="2609116"/>
            <a:ext cx="2884423" cy="3822640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4D2C962-2C17-2A29-C4FE-CA594F8A18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612"/>
          <a:stretch/>
        </p:blipFill>
        <p:spPr>
          <a:xfrm>
            <a:off x="4274929" y="2551060"/>
            <a:ext cx="2892583" cy="3955079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6D2099F-FFC4-7488-4503-1360D41526F5}"/>
              </a:ext>
            </a:extLst>
          </p:cNvPr>
          <p:cNvSpPr txBox="1">
            <a:spLocks/>
          </p:cNvSpPr>
          <p:nvPr/>
        </p:nvSpPr>
        <p:spPr>
          <a:xfrm>
            <a:off x="937294" y="2377449"/>
            <a:ext cx="3352957" cy="385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10 vertelmanden beschikbaar</a:t>
            </a:r>
          </a:p>
          <a:p>
            <a:r>
              <a:rPr lang="nl-NL" dirty="0"/>
              <a:t>Er zijn twee soorten vertelmanden: </a:t>
            </a:r>
          </a:p>
          <a:p>
            <a:pPr lvl="1"/>
            <a:r>
              <a:rPr lang="nl-NL" sz="1600" dirty="0"/>
              <a:t>Bij een boek (boek, materiaal verteltafel)</a:t>
            </a:r>
          </a:p>
          <a:p>
            <a:pPr lvl="1"/>
            <a:r>
              <a:rPr lang="nl-NL" sz="1600" dirty="0"/>
              <a:t>Bij een centraal figuur/personage (diverse titels, spelletjes, materialen)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DD3CBF9-96B7-4D56-D827-203CEF388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9028" y="1253505"/>
            <a:ext cx="1742302" cy="54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6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Mand Leesondersteuning 5 </a:t>
            </a:r>
            <a:r>
              <a:rPr lang="nl-NL" dirty="0" err="1"/>
              <a:t>tm</a:t>
            </a:r>
            <a:r>
              <a:rPr lang="nl-NL" dirty="0"/>
              <a:t> 7 jaar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6D2099F-FFC4-7488-4503-1360D41526F5}"/>
              </a:ext>
            </a:extLst>
          </p:cNvPr>
          <p:cNvSpPr txBox="1">
            <a:spLocks/>
          </p:cNvSpPr>
          <p:nvPr/>
        </p:nvSpPr>
        <p:spPr>
          <a:xfrm>
            <a:off x="984504" y="4604797"/>
            <a:ext cx="10078839" cy="196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Vijf manden leesondersteuning beschikbaar</a:t>
            </a:r>
          </a:p>
          <a:p>
            <a:r>
              <a:rPr lang="nl-NL" sz="1600" dirty="0"/>
              <a:t> Twee verschillende manden (3 van type 1 en 2 van type 2 (NIEUW))</a:t>
            </a:r>
            <a:endParaRPr lang="nl-NL" dirty="0"/>
          </a:p>
          <a:p>
            <a:pPr>
              <a:lnSpc>
                <a:spcPct val="120000"/>
              </a:lnSpc>
            </a:pPr>
            <a:r>
              <a:rPr lang="nl-NL" sz="1700" dirty="0"/>
              <a:t>Bij het aanvankelijk lezen hebben leerlingen vaak nog auditieve ondersteuning nodig. De materialen uit deze manden zijn hiervoor ontwikkeld. De materialen verschillen in </a:t>
            </a:r>
            <a:r>
              <a:rPr lang="nl-NL" sz="1700" dirty="0" err="1"/>
              <a:t>avi</a:t>
            </a:r>
            <a:r>
              <a:rPr lang="nl-NL" sz="1700" dirty="0"/>
              <a:t>-niveaus van Start tot ongeveer E3/M4.</a:t>
            </a:r>
          </a:p>
          <a:p>
            <a:pPr marL="0" indent="0">
              <a:buNone/>
            </a:pPr>
            <a:endParaRPr lang="nl-NL" sz="1600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2635654-2D59-CAD2-E6A3-AC9B2E768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80259" y="2258073"/>
            <a:ext cx="8914239" cy="2207989"/>
          </a:xfrm>
        </p:spPr>
      </p:pic>
    </p:spTree>
    <p:extLst>
      <p:ext uri="{BB962C8B-B14F-4D97-AF65-F5344CB8AC3E}">
        <p14:creationId xmlns:p14="http://schemas.microsoft.com/office/powerpoint/2010/main" val="402392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Bookbags 3 tm 8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9F5ADF-4B56-39C4-878B-EAA4299B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237351"/>
            <a:ext cx="5791122" cy="3879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4 trolleys met </a:t>
            </a:r>
            <a:r>
              <a:rPr lang="en-US" dirty="0" err="1"/>
              <a:t>Engelstalige</a:t>
            </a:r>
            <a:r>
              <a:rPr lang="en-US" dirty="0"/>
              <a:t> </a:t>
            </a:r>
            <a:r>
              <a:rPr lang="en-US" dirty="0" err="1"/>
              <a:t>boekenbesch</a:t>
            </a:r>
            <a:r>
              <a:rPr lang="en-US" i="0" dirty="0" err="1">
                <a:effectLst/>
              </a:rPr>
              <a:t>ikbaar</a:t>
            </a:r>
            <a:r>
              <a:rPr lang="en-US" i="0" dirty="0">
                <a:effectLst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0" dirty="0">
                <a:effectLst/>
              </a:rPr>
              <a:t>In </a:t>
            </a:r>
            <a:r>
              <a:rPr lang="en-US" i="0" dirty="0" err="1">
                <a:effectLst/>
              </a:rPr>
              <a:t>iedere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tas</a:t>
            </a:r>
            <a:r>
              <a:rPr lang="en-US" i="0" dirty="0">
                <a:effectLst/>
              </a:rPr>
              <a:t> trolley </a:t>
            </a:r>
            <a:r>
              <a:rPr lang="en-US" i="0" dirty="0" err="1">
                <a:effectLst/>
              </a:rPr>
              <a:t>zitten</a:t>
            </a:r>
            <a:r>
              <a:rPr lang="en-US" i="0" dirty="0">
                <a:effectLst/>
              </a:rPr>
              <a:t> diverse </a:t>
            </a:r>
            <a:r>
              <a:rPr lang="en-US" i="0" dirty="0" err="1">
                <a:effectLst/>
              </a:rPr>
              <a:t>Engelse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titels</a:t>
            </a:r>
            <a:r>
              <a:rPr lang="en-US" i="0" dirty="0">
                <a:effectLst/>
              </a:rPr>
              <a:t>. De </a:t>
            </a:r>
            <a:r>
              <a:rPr lang="en-US" i="0" dirty="0" err="1">
                <a:effectLst/>
              </a:rPr>
              <a:t>meeste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boeken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zijn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prentenboeken</a:t>
            </a:r>
            <a:r>
              <a:rPr lang="en-US" dirty="0"/>
              <a:t> </a:t>
            </a:r>
            <a:r>
              <a:rPr lang="en-US" dirty="0" err="1"/>
              <a:t>varierend</a:t>
            </a:r>
            <a:r>
              <a:rPr lang="en-US" dirty="0"/>
              <a:t> in </a:t>
            </a:r>
            <a:r>
              <a:rPr lang="en-US" dirty="0" err="1"/>
              <a:t>moeilijkheidsgraad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groepen</a:t>
            </a:r>
            <a:r>
              <a:rPr lang="en-US" dirty="0"/>
              <a:t> 1 en 2 </a:t>
            </a:r>
            <a:r>
              <a:rPr lang="en-US" dirty="0" err="1"/>
              <a:t>kunnen</a:t>
            </a:r>
            <a:r>
              <a:rPr lang="en-US" dirty="0"/>
              <a:t> al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trolley. </a:t>
            </a:r>
          </a:p>
          <a:p>
            <a:pPr marL="0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79D020-8B33-312B-92ED-69A8E124E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643" y="2320181"/>
            <a:ext cx="4453853" cy="334039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F84968DB-8DB9-4AF3-E101-B4C26AEBB140}"/>
              </a:ext>
            </a:extLst>
          </p:cNvPr>
          <p:cNvSpPr/>
          <p:nvPr/>
        </p:nvSpPr>
        <p:spPr>
          <a:xfrm rot="21050541">
            <a:off x="6378577" y="5621623"/>
            <a:ext cx="5691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D3481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 TIP: In </a:t>
            </a:r>
            <a:r>
              <a:rPr kumimoji="0" lang="nl-NL" sz="2000" b="0" i="0" u="none" strike="noStrike" kern="1200" cap="none" spc="0" normalizeH="0" baseline="0" noProof="0" dirty="0" err="1">
                <a:ln w="0"/>
                <a:solidFill>
                  <a:srgbClr val="D3481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Bookbags</a:t>
            </a: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D3481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 zitten ook prentenboeken die geschikt zijn voor groep 1 en 2</a:t>
            </a:r>
          </a:p>
        </p:txBody>
      </p:sp>
    </p:spTree>
    <p:extLst>
      <p:ext uri="{BB962C8B-B14F-4D97-AF65-F5344CB8AC3E}">
        <p14:creationId xmlns:p14="http://schemas.microsoft.com/office/powerpoint/2010/main" val="185112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12192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218262"/>
            <a:ext cx="1080904" cy="1080902"/>
            <a:chOff x="9685338" y="4460675"/>
            <a:chExt cx="1080904" cy="1080902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D020B9-BF10-FC30-3786-0711700D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2" y="3803009"/>
            <a:ext cx="10953136" cy="1604733"/>
          </a:xfrm>
        </p:spPr>
        <p:txBody>
          <a:bodyPr anchor="b">
            <a:normAutofit/>
          </a:bodyPr>
          <a:lstStyle/>
          <a:p>
            <a:pPr algn="ctr"/>
            <a:r>
              <a:rPr lang="nl-NL" sz="7200"/>
              <a:t>Uitleen Lezen Oké!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F1E0E8-E27F-ACB9-DFF9-5714CA8E6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031" y="5407742"/>
            <a:ext cx="8283940" cy="86504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D10019"/>
                </a:solidFill>
              </a:rPr>
              <a:t>Groep 3 en 4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9282B3-C5F9-0059-2F6F-A4B62F8E6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378" y="643468"/>
            <a:ext cx="6211244" cy="2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F8962-FE99-8CBF-2E08-24C572F5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Overzicht Uitleen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C96C93-7480-BC2C-01B0-98D4E6788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2" y="2151062"/>
            <a:ext cx="9229725" cy="399097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0CDEC8-8615-F3BF-7AA8-6BB01FB0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75" y="484631"/>
            <a:ext cx="2294777" cy="10346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7FD2102-D647-B9FB-4E51-AB45153E6D3D}"/>
              </a:ext>
            </a:extLst>
          </p:cNvPr>
          <p:cNvSpPr/>
          <p:nvPr/>
        </p:nvSpPr>
        <p:spPr>
          <a:xfrm>
            <a:off x="1506099" y="3485270"/>
            <a:ext cx="4618036" cy="1278756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ADD5A3E-E766-10E7-B134-F4A41A3C62FB}"/>
              </a:ext>
            </a:extLst>
          </p:cNvPr>
          <p:cNvSpPr/>
          <p:nvPr/>
        </p:nvSpPr>
        <p:spPr>
          <a:xfrm>
            <a:off x="1498380" y="4863282"/>
            <a:ext cx="2375096" cy="1278756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3E3F1E2-6371-8C6A-433B-1D7E780C45CA}"/>
              </a:ext>
            </a:extLst>
          </p:cNvPr>
          <p:cNvSpPr/>
          <p:nvPr/>
        </p:nvSpPr>
        <p:spPr>
          <a:xfrm>
            <a:off x="8360728" y="3485270"/>
            <a:ext cx="2375096" cy="1278755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710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Leestrolleytas groep 34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6D2099F-FFC4-7488-4503-1360D41526F5}"/>
              </a:ext>
            </a:extLst>
          </p:cNvPr>
          <p:cNvSpPr txBox="1">
            <a:spLocks/>
          </p:cNvSpPr>
          <p:nvPr/>
        </p:nvSpPr>
        <p:spPr>
          <a:xfrm>
            <a:off x="3018971" y="2301846"/>
            <a:ext cx="4562166" cy="426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nl-NL" sz="1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Het doel is het stimuleren van de kinderen om thuis samen met ouder/verzorger of een ander familielid bezig te zijn met lezen/letters waardoor het proces van aanvankelijk technisch lezen op school wordt versterkt.</a:t>
            </a:r>
            <a:endParaRPr lang="nl-NL" sz="16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nl-NL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Hiervoor zijn de concrete doelen: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 kinderen lezen thuis zelf in een boekje dat bij hun ontwikkeling past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 kinderen lezen samen met een ouder/verzorger een (prenten)boek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 kinderen spelen thuis een taalspelletje met hun ouder/verzorger</a:t>
            </a:r>
          </a:p>
          <a:p>
            <a:pPr marL="0" indent="0">
              <a:lnSpc>
                <a:spcPct val="100000"/>
              </a:lnSpc>
              <a:buNone/>
            </a:pPr>
            <a:endParaRPr lang="nl-NL" sz="110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379A2E-FA49-DCDB-6556-208ECF9EE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948" y="2378046"/>
            <a:ext cx="2020943" cy="4050792"/>
          </a:xfrm>
        </p:spPr>
        <p:txBody>
          <a:bodyPr>
            <a:normAutofit fontScale="6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Piraten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Feest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Dieren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Voeding/koken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Reizen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Verzamelen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Gevoelens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Gezondheid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Muziek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Beroepen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Wonen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Kunst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Seizoenen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Vervoer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789DABC-A1BA-A796-56F9-0078D959C4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238"/>
          <a:stretch/>
        </p:blipFill>
        <p:spPr>
          <a:xfrm>
            <a:off x="7937254" y="2378046"/>
            <a:ext cx="3288195" cy="1962479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1485347-6458-BA5B-02CC-9627663A4948}"/>
              </a:ext>
            </a:extLst>
          </p:cNvPr>
          <p:cNvSpPr txBox="1">
            <a:spLocks/>
          </p:cNvSpPr>
          <p:nvPr/>
        </p:nvSpPr>
        <p:spPr>
          <a:xfrm>
            <a:off x="7937254" y="4434561"/>
            <a:ext cx="3288195" cy="16776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None/>
            </a:pPr>
            <a:r>
              <a:rPr lang="nl-NL" sz="16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 leerkracht krijgt een roze tas met voor ongeveer 5 trolleys materialen. </a:t>
            </a:r>
            <a:r>
              <a:rPr lang="nl-NL" sz="1600" b="1" dirty="0">
                <a:solidFill>
                  <a:srgbClr val="444444"/>
                </a:solidFill>
                <a:latin typeface="Open Sans" panose="020B0606030504020204" pitchFamily="34" charset="0"/>
              </a:rPr>
              <a:t>Zij bepaalt zelf aan wie ze  wat uitleent.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1945559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Luisterlezen groep 45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DDAC7F-7E63-4CA3-C64A-E06FB993F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8" r="-1" b="-1"/>
          <a:stretch/>
        </p:blipFill>
        <p:spPr>
          <a:xfrm>
            <a:off x="6096000" y="2237351"/>
            <a:ext cx="5088800" cy="390715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9F5ADF-4B56-39C4-878B-EAA4299B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237351"/>
            <a:ext cx="4632031" cy="387947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i="0" dirty="0">
                <a:effectLst/>
              </a:rPr>
              <a:t>4 trolleys </a:t>
            </a:r>
            <a:r>
              <a:rPr lang="en-US" i="0" dirty="0" err="1">
                <a:effectLst/>
              </a:rPr>
              <a:t>luisterlezen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beschikbaar</a:t>
            </a:r>
            <a:endParaRPr lang="en-US" i="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0" dirty="0" err="1">
                <a:effectLst/>
              </a:rPr>
              <a:t>LuisterLezen</a:t>
            </a:r>
            <a:r>
              <a:rPr lang="en-US" i="0" dirty="0">
                <a:effectLst/>
              </a:rPr>
              <a:t> is </a:t>
            </a:r>
            <a:r>
              <a:rPr lang="en-US" i="0" dirty="0" err="1">
                <a:effectLst/>
              </a:rPr>
              <a:t>bedoeld</a:t>
            </a:r>
            <a:r>
              <a:rPr lang="en-US" i="0" dirty="0">
                <a:effectLst/>
              </a:rPr>
              <a:t> voor </a:t>
            </a:r>
            <a:r>
              <a:rPr lang="en-US" i="0" dirty="0" err="1">
                <a:effectLst/>
              </a:rPr>
              <a:t>kinderen</a:t>
            </a:r>
            <a:r>
              <a:rPr lang="en-US" i="0" dirty="0">
                <a:effectLst/>
              </a:rPr>
              <a:t> in de </a:t>
            </a:r>
            <a:r>
              <a:rPr lang="en-US" i="0" dirty="0" err="1">
                <a:effectLst/>
              </a:rPr>
              <a:t>leeftijd</a:t>
            </a:r>
            <a:r>
              <a:rPr lang="en-US" i="0" dirty="0">
                <a:effectLst/>
              </a:rPr>
              <a:t> van 6 tot 8 </a:t>
            </a:r>
            <a:r>
              <a:rPr lang="en-US" i="0" dirty="0" err="1">
                <a:effectLst/>
              </a:rPr>
              <a:t>jaar</a:t>
            </a:r>
            <a:r>
              <a:rPr lang="en-US" i="0" dirty="0">
                <a:effectLst/>
              </a:rPr>
              <a:t> die </a:t>
            </a:r>
            <a:r>
              <a:rPr lang="en-US" i="0" dirty="0" err="1">
                <a:effectLst/>
              </a:rPr>
              <a:t>bezig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zijn</a:t>
            </a:r>
            <a:r>
              <a:rPr lang="en-US" i="0" dirty="0">
                <a:effectLst/>
              </a:rPr>
              <a:t> met (</a:t>
            </a:r>
            <a:r>
              <a:rPr lang="en-US" i="0" dirty="0" err="1">
                <a:effectLst/>
              </a:rPr>
              <a:t>voortgezet</a:t>
            </a:r>
            <a:r>
              <a:rPr lang="en-US" i="0" dirty="0">
                <a:effectLst/>
              </a:rPr>
              <a:t>) </a:t>
            </a:r>
            <a:r>
              <a:rPr lang="en-US" i="0" dirty="0" err="1">
                <a:effectLst/>
              </a:rPr>
              <a:t>technisch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lezen</a:t>
            </a:r>
            <a:r>
              <a:rPr lang="en-US" i="0" dirty="0">
                <a:effectLst/>
              </a:rPr>
              <a:t>. De </a:t>
            </a:r>
            <a:r>
              <a:rPr lang="en-US" i="0" dirty="0" err="1">
                <a:effectLst/>
              </a:rPr>
              <a:t>tas</a:t>
            </a:r>
            <a:r>
              <a:rPr lang="en-US" i="0" dirty="0">
                <a:effectLst/>
              </a:rPr>
              <a:t> is </a:t>
            </a:r>
            <a:r>
              <a:rPr lang="en-US" i="0" dirty="0" err="1">
                <a:effectLst/>
              </a:rPr>
              <a:t>gevuld</a:t>
            </a:r>
            <a:r>
              <a:rPr lang="en-US" i="0" dirty="0">
                <a:effectLst/>
              </a:rPr>
              <a:t> met diverse </a:t>
            </a:r>
            <a:r>
              <a:rPr lang="en-US" i="0" dirty="0" err="1">
                <a:effectLst/>
              </a:rPr>
              <a:t>boeken</a:t>
            </a:r>
            <a:r>
              <a:rPr lang="en-US" i="0" dirty="0">
                <a:effectLst/>
              </a:rPr>
              <a:t> met cd’s. </a:t>
            </a:r>
            <a:r>
              <a:rPr lang="en-US" i="0" dirty="0" err="1">
                <a:effectLst/>
              </a:rPr>
              <a:t>Daarnaast</a:t>
            </a:r>
            <a:r>
              <a:rPr lang="en-US" i="0" dirty="0">
                <a:effectLst/>
              </a:rPr>
              <a:t> zit er </a:t>
            </a:r>
            <a:r>
              <a:rPr lang="en-US" i="0" dirty="0" err="1">
                <a:effectLst/>
              </a:rPr>
              <a:t>een</a:t>
            </a:r>
            <a:r>
              <a:rPr lang="en-US" i="0" dirty="0">
                <a:effectLst/>
              </a:rPr>
              <a:t> radio/cd-</a:t>
            </a:r>
            <a:r>
              <a:rPr lang="en-US" i="0" dirty="0" err="1">
                <a:effectLst/>
              </a:rPr>
              <a:t>speler</a:t>
            </a:r>
            <a:r>
              <a:rPr lang="en-US" i="0" dirty="0">
                <a:effectLst/>
              </a:rPr>
              <a:t> en twee </a:t>
            </a:r>
            <a:r>
              <a:rPr lang="en-US" i="0" dirty="0" err="1">
                <a:effectLst/>
              </a:rPr>
              <a:t>kinderkoptelefoons</a:t>
            </a:r>
            <a:r>
              <a:rPr lang="en-US" i="0" dirty="0">
                <a:effectLst/>
              </a:rPr>
              <a:t>, </a:t>
            </a:r>
            <a:r>
              <a:rPr lang="en-US" i="0" dirty="0" err="1">
                <a:effectLst/>
              </a:rPr>
              <a:t>een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splitser</a:t>
            </a:r>
            <a:r>
              <a:rPr lang="en-US" i="0" dirty="0">
                <a:effectLst/>
              </a:rPr>
              <a:t> in de </a:t>
            </a:r>
            <a:r>
              <a:rPr lang="en-US" i="0" dirty="0" err="1">
                <a:effectLst/>
              </a:rPr>
              <a:t>tas.</a:t>
            </a:r>
            <a:endParaRPr lang="en-US" dirty="0"/>
          </a:p>
          <a:p>
            <a:pPr marL="0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4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DAAF3-45D1-3CBA-99AD-5F4322F5D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7A33EA-49C3-6826-B3E1-650F02B7E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/>
              <a:t>Via de leescoördinator kun je de materialen van de uitleen reserveren/aanvragen</a:t>
            </a:r>
          </a:p>
          <a:p>
            <a:pPr>
              <a:lnSpc>
                <a:spcPct val="150000"/>
              </a:lnSpc>
            </a:pPr>
            <a:r>
              <a:rPr lang="nl-NL" dirty="0"/>
              <a:t>Op de website zie je wat je kunt reserveren/aanvragen</a:t>
            </a:r>
          </a:p>
          <a:p>
            <a:pPr>
              <a:lnSpc>
                <a:spcPct val="150000"/>
              </a:lnSpc>
            </a:pPr>
            <a:r>
              <a:rPr lang="nl-NL" dirty="0"/>
              <a:t>De materialen worden 5 keer per jaar bezorgd en ook weer opgehaald</a:t>
            </a:r>
          </a:p>
          <a:p>
            <a:pPr>
              <a:lnSpc>
                <a:spcPct val="150000"/>
              </a:lnSpc>
            </a:pPr>
            <a:r>
              <a:rPr lang="nl-NL" dirty="0"/>
              <a:t>De bezorg- en ophaaldata staan vermeld op de website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79347B-9CF1-B2BC-8FD1-D57B8259B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675" y="484631"/>
            <a:ext cx="2294777" cy="10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8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Mand Leesondersteuning 5 </a:t>
            </a:r>
            <a:r>
              <a:rPr lang="nl-NL" dirty="0" err="1"/>
              <a:t>tm</a:t>
            </a:r>
            <a:r>
              <a:rPr lang="nl-NL" dirty="0"/>
              <a:t> 7 jaar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6D2099F-FFC4-7488-4503-1360D41526F5}"/>
              </a:ext>
            </a:extLst>
          </p:cNvPr>
          <p:cNvSpPr txBox="1">
            <a:spLocks/>
          </p:cNvSpPr>
          <p:nvPr/>
        </p:nvSpPr>
        <p:spPr>
          <a:xfrm>
            <a:off x="984504" y="4604797"/>
            <a:ext cx="10078839" cy="196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Vijf manden leesondersteuning beschikbaar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Twee verschillende manden (3 van type 1 en 2 van type 2 (NIEUW))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Bij het aanvankelijk lezen hebben leerlingen vaak nog auditieve ondersteuning nodig. De materialen uit deze manden zijn hiervoor ontwikkeld. De materialen verschillen in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avi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-niveaus van Start tot ongeveer E3/M4.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A2635654-2D59-CAD2-E6A3-AC9B2E768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80259" y="2258073"/>
            <a:ext cx="8914239" cy="2207989"/>
          </a:xfrm>
        </p:spPr>
      </p:pic>
    </p:spTree>
    <p:extLst>
      <p:ext uri="{BB962C8B-B14F-4D97-AF65-F5344CB8AC3E}">
        <p14:creationId xmlns:p14="http://schemas.microsoft.com/office/powerpoint/2010/main" val="1084245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Bookbags 3 tm 8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9F5ADF-4B56-39C4-878B-EAA4299B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237351"/>
            <a:ext cx="5791122" cy="3879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4 trolleys met </a:t>
            </a:r>
            <a:r>
              <a:rPr lang="en-US" dirty="0" err="1"/>
              <a:t>Engelstalige</a:t>
            </a:r>
            <a:r>
              <a:rPr lang="en-US" dirty="0"/>
              <a:t> </a:t>
            </a:r>
            <a:r>
              <a:rPr lang="en-US" dirty="0" err="1"/>
              <a:t>boekenbesch</a:t>
            </a:r>
            <a:r>
              <a:rPr lang="en-US" i="0" dirty="0" err="1">
                <a:effectLst/>
              </a:rPr>
              <a:t>ikbaar</a:t>
            </a:r>
            <a:r>
              <a:rPr lang="en-US" i="0" dirty="0">
                <a:effectLst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0" dirty="0">
                <a:effectLst/>
              </a:rPr>
              <a:t>In </a:t>
            </a:r>
            <a:r>
              <a:rPr lang="en-US" i="0" dirty="0" err="1">
                <a:effectLst/>
              </a:rPr>
              <a:t>iedere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tas</a:t>
            </a:r>
            <a:r>
              <a:rPr lang="en-US" i="0" dirty="0">
                <a:effectLst/>
              </a:rPr>
              <a:t> trolley </a:t>
            </a:r>
            <a:r>
              <a:rPr lang="en-US" i="0" dirty="0" err="1">
                <a:effectLst/>
              </a:rPr>
              <a:t>zitten</a:t>
            </a:r>
            <a:r>
              <a:rPr lang="en-US" i="0" dirty="0">
                <a:effectLst/>
              </a:rPr>
              <a:t> diverse </a:t>
            </a:r>
            <a:r>
              <a:rPr lang="en-US" i="0" dirty="0" err="1">
                <a:effectLst/>
              </a:rPr>
              <a:t>Engelse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titels</a:t>
            </a:r>
            <a:r>
              <a:rPr lang="en-US" i="0" dirty="0">
                <a:effectLst/>
              </a:rPr>
              <a:t>. De </a:t>
            </a:r>
            <a:r>
              <a:rPr lang="en-US" i="0" dirty="0" err="1">
                <a:effectLst/>
              </a:rPr>
              <a:t>meeste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boeken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zijn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prentenboeken</a:t>
            </a:r>
            <a:r>
              <a:rPr lang="en-US" dirty="0"/>
              <a:t> </a:t>
            </a:r>
            <a:r>
              <a:rPr lang="en-US" dirty="0" err="1"/>
              <a:t>varierend</a:t>
            </a:r>
            <a:r>
              <a:rPr lang="en-US" dirty="0"/>
              <a:t> in </a:t>
            </a:r>
            <a:r>
              <a:rPr lang="en-US" dirty="0" err="1"/>
              <a:t>moeilijkheidsgraad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groepen</a:t>
            </a:r>
            <a:r>
              <a:rPr lang="en-US" dirty="0"/>
              <a:t> 1 en 2 </a:t>
            </a:r>
            <a:r>
              <a:rPr lang="en-US" dirty="0" err="1"/>
              <a:t>kunnen</a:t>
            </a:r>
            <a:r>
              <a:rPr lang="en-US" dirty="0"/>
              <a:t> al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trolley. </a:t>
            </a:r>
          </a:p>
          <a:p>
            <a:pPr marL="0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79D020-8B33-312B-92ED-69A8E124E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643" y="2320181"/>
            <a:ext cx="4453853" cy="334039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F84968DB-8DB9-4AF3-E101-B4C26AEBB140}"/>
              </a:ext>
            </a:extLst>
          </p:cNvPr>
          <p:cNvSpPr/>
          <p:nvPr/>
        </p:nvSpPr>
        <p:spPr>
          <a:xfrm rot="21050541">
            <a:off x="6378577" y="5621623"/>
            <a:ext cx="5691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D3481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 TIP: In </a:t>
            </a:r>
            <a:r>
              <a:rPr kumimoji="0" lang="nl-NL" sz="2000" b="0" i="0" u="none" strike="noStrike" kern="1200" cap="none" spc="0" normalizeH="0" baseline="0" noProof="0" dirty="0" err="1">
                <a:ln w="0"/>
                <a:solidFill>
                  <a:srgbClr val="D3481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Bookbags</a:t>
            </a:r>
            <a:r>
              <a:rPr kumimoji="0" lang="nl-NL" sz="2000" b="0" i="0" u="none" strike="noStrike" kern="1200" cap="none" spc="0" normalizeH="0" baseline="0" noProof="0" dirty="0">
                <a:ln w="0"/>
                <a:solidFill>
                  <a:srgbClr val="D3481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Rockwell" panose="02060603020205020403"/>
                <a:ea typeface="+mn-ea"/>
                <a:cs typeface="+mn-cs"/>
              </a:rPr>
              <a:t> zitten ook prentenboeken die geschikt zijn voor groep 1 en 2</a:t>
            </a:r>
          </a:p>
        </p:txBody>
      </p:sp>
    </p:spTree>
    <p:extLst>
      <p:ext uri="{BB962C8B-B14F-4D97-AF65-F5344CB8AC3E}">
        <p14:creationId xmlns:p14="http://schemas.microsoft.com/office/powerpoint/2010/main" val="340025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12192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218262"/>
            <a:ext cx="1080904" cy="1080902"/>
            <a:chOff x="9685338" y="4460675"/>
            <a:chExt cx="1080904" cy="1080902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D020B9-BF10-FC30-3786-0711700D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2" y="3803009"/>
            <a:ext cx="10953136" cy="1604733"/>
          </a:xfrm>
        </p:spPr>
        <p:txBody>
          <a:bodyPr anchor="b">
            <a:normAutofit/>
          </a:bodyPr>
          <a:lstStyle/>
          <a:p>
            <a:pPr algn="ctr"/>
            <a:r>
              <a:rPr lang="nl-NL" sz="7200"/>
              <a:t>Uitleen Lezen Oké!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F1E0E8-E27F-ACB9-DFF9-5714CA8E6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031" y="5407742"/>
            <a:ext cx="8283940" cy="86504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D10019"/>
                </a:solidFill>
              </a:rPr>
              <a:t>Groep 5 t/m 8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9282B3-C5F9-0059-2F6F-A4B62F8E6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378" y="643468"/>
            <a:ext cx="6211244" cy="2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F8962-FE99-8CBF-2E08-24C572F5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Overzicht Uitleen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C96C93-7480-BC2C-01B0-98D4E6788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2" y="2151062"/>
            <a:ext cx="9229725" cy="399097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0CDEC8-8615-F3BF-7AA8-6BB01FB0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75" y="484631"/>
            <a:ext cx="2294777" cy="10346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7FD2102-D647-B9FB-4E51-AB45153E6D3D}"/>
              </a:ext>
            </a:extLst>
          </p:cNvPr>
          <p:cNvSpPr/>
          <p:nvPr/>
        </p:nvSpPr>
        <p:spPr>
          <a:xfrm>
            <a:off x="3875314" y="3507171"/>
            <a:ext cx="6838721" cy="1278756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39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Luisterlezen groep 45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1DDAC7F-7E63-4CA3-C64A-E06FB993F7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18" r="-1" b="-1"/>
          <a:stretch/>
        </p:blipFill>
        <p:spPr>
          <a:xfrm>
            <a:off x="6096000" y="2237351"/>
            <a:ext cx="5088800" cy="3907158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9F5ADF-4B56-39C4-878B-EAA4299B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237351"/>
            <a:ext cx="4632031" cy="387947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i="0" dirty="0">
                <a:effectLst/>
              </a:rPr>
              <a:t>4 trolleys </a:t>
            </a:r>
            <a:r>
              <a:rPr lang="en-US" i="0" dirty="0" err="1">
                <a:effectLst/>
              </a:rPr>
              <a:t>luisterlezen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beschikbaar</a:t>
            </a:r>
            <a:endParaRPr lang="en-US" i="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0" dirty="0" err="1">
                <a:effectLst/>
              </a:rPr>
              <a:t>Gericht</a:t>
            </a:r>
            <a:r>
              <a:rPr lang="en-US" i="0" dirty="0">
                <a:effectLst/>
              </a:rPr>
              <a:t> op </a:t>
            </a:r>
            <a:r>
              <a:rPr lang="en-US" i="0" dirty="0" err="1">
                <a:effectLst/>
              </a:rPr>
              <a:t>voortgezet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technisch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lezen</a:t>
            </a:r>
            <a:r>
              <a:rPr lang="en-US" i="0" dirty="0">
                <a:effectLst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0" dirty="0">
                <a:effectLst/>
              </a:rPr>
              <a:t>De </a:t>
            </a:r>
            <a:r>
              <a:rPr lang="en-US" i="0" dirty="0" err="1">
                <a:effectLst/>
              </a:rPr>
              <a:t>tas</a:t>
            </a:r>
            <a:r>
              <a:rPr lang="en-US" i="0" dirty="0">
                <a:effectLst/>
              </a:rPr>
              <a:t> is </a:t>
            </a:r>
            <a:r>
              <a:rPr lang="en-US" i="0" dirty="0" err="1">
                <a:effectLst/>
              </a:rPr>
              <a:t>gevuld</a:t>
            </a:r>
            <a:r>
              <a:rPr lang="en-US" i="0" dirty="0">
                <a:effectLst/>
              </a:rPr>
              <a:t> met diverse </a:t>
            </a:r>
            <a:r>
              <a:rPr lang="en-US" i="0" dirty="0" err="1">
                <a:effectLst/>
              </a:rPr>
              <a:t>boeken</a:t>
            </a:r>
            <a:r>
              <a:rPr lang="en-US" i="0" dirty="0">
                <a:effectLst/>
              </a:rPr>
              <a:t> met cd’s. </a:t>
            </a:r>
            <a:r>
              <a:rPr lang="en-US" i="0" dirty="0" err="1">
                <a:effectLst/>
              </a:rPr>
              <a:t>Daarnaast</a:t>
            </a:r>
            <a:r>
              <a:rPr lang="en-US" i="0" dirty="0">
                <a:effectLst/>
              </a:rPr>
              <a:t> zit er </a:t>
            </a:r>
            <a:r>
              <a:rPr lang="en-US" i="0" dirty="0" err="1">
                <a:effectLst/>
              </a:rPr>
              <a:t>een</a:t>
            </a:r>
            <a:r>
              <a:rPr lang="en-US" i="0" dirty="0">
                <a:effectLst/>
              </a:rPr>
              <a:t> radio/cd-</a:t>
            </a:r>
            <a:r>
              <a:rPr lang="en-US" i="0" dirty="0" err="1">
                <a:effectLst/>
              </a:rPr>
              <a:t>speler</a:t>
            </a:r>
            <a:r>
              <a:rPr lang="en-US" i="0" dirty="0">
                <a:effectLst/>
              </a:rPr>
              <a:t> en twee </a:t>
            </a:r>
            <a:r>
              <a:rPr lang="en-US" i="0" dirty="0" err="1">
                <a:effectLst/>
              </a:rPr>
              <a:t>kinderkoptelefoons</a:t>
            </a:r>
            <a:r>
              <a:rPr lang="en-US" i="0" dirty="0">
                <a:effectLst/>
              </a:rPr>
              <a:t>, </a:t>
            </a:r>
            <a:r>
              <a:rPr lang="en-US" i="0" dirty="0" err="1">
                <a:effectLst/>
              </a:rPr>
              <a:t>een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splitser</a:t>
            </a:r>
            <a:r>
              <a:rPr lang="en-US" i="0" dirty="0">
                <a:effectLst/>
              </a:rPr>
              <a:t> in de </a:t>
            </a:r>
            <a:r>
              <a:rPr lang="en-US" i="0" dirty="0" err="1">
                <a:effectLst/>
              </a:rPr>
              <a:t>tas.</a:t>
            </a:r>
            <a:endParaRPr lang="en-US" dirty="0"/>
          </a:p>
          <a:p>
            <a:pPr marL="0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6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Digitas</a:t>
            </a:r>
            <a:r>
              <a:rPr lang="en-US" dirty="0"/>
              <a:t> </a:t>
            </a:r>
            <a:r>
              <a:rPr lang="en-US" dirty="0" err="1"/>
              <a:t>groep</a:t>
            </a:r>
            <a:r>
              <a:rPr lang="en-US" dirty="0"/>
              <a:t> 5 tm 8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9F5ADF-4B56-39C4-878B-EAA4299B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237351"/>
            <a:ext cx="5791122" cy="3879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3 </a:t>
            </a:r>
            <a:r>
              <a:rPr lang="en-US" dirty="0" err="1"/>
              <a:t>tassen</a:t>
            </a:r>
            <a:r>
              <a:rPr lang="en-US" dirty="0"/>
              <a:t> </a:t>
            </a:r>
            <a:r>
              <a:rPr lang="en-US" i="0" dirty="0" err="1">
                <a:effectLst/>
              </a:rPr>
              <a:t>beschikbaar</a:t>
            </a:r>
            <a:endParaRPr lang="en-US" i="0" dirty="0">
              <a:effectLst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0" dirty="0">
                <a:effectLst/>
              </a:rPr>
              <a:t>In </a:t>
            </a:r>
            <a:r>
              <a:rPr lang="en-US" i="0" dirty="0" err="1">
                <a:effectLst/>
              </a:rPr>
              <a:t>iedere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tas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zitten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drie</a:t>
            </a:r>
            <a:r>
              <a:rPr lang="en-US" i="0" dirty="0">
                <a:effectLst/>
              </a:rPr>
              <a:t> e-readers met diverse </a:t>
            </a:r>
            <a:r>
              <a:rPr lang="en-US" i="0" dirty="0" err="1">
                <a:effectLst/>
              </a:rPr>
              <a:t>titels</a:t>
            </a:r>
            <a:r>
              <a:rPr lang="en-US" i="0" dirty="0">
                <a:effectLst/>
              </a:rPr>
              <a:t> voor </a:t>
            </a:r>
            <a:r>
              <a:rPr lang="en-US" i="0" dirty="0" err="1">
                <a:effectLst/>
              </a:rPr>
              <a:t>groep</a:t>
            </a:r>
            <a:r>
              <a:rPr lang="en-US" i="0" dirty="0">
                <a:effectLst/>
              </a:rPr>
              <a:t> 5 t/m 8.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Gewoon</a:t>
            </a:r>
            <a:r>
              <a:rPr lang="en-US" dirty="0"/>
              <a:t> lekker even </a:t>
            </a:r>
            <a:r>
              <a:rPr lang="en-US" dirty="0" err="1"/>
              <a:t>anders</a:t>
            </a:r>
            <a:r>
              <a:rPr lang="en-US" dirty="0"/>
              <a:t> </a:t>
            </a:r>
            <a:r>
              <a:rPr lang="en-US" dirty="0" err="1"/>
              <a:t>lezen</a:t>
            </a:r>
            <a:r>
              <a:rPr lang="en-US" dirty="0"/>
              <a:t> maar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groter</a:t>
            </a:r>
            <a:r>
              <a:rPr lang="en-US" dirty="0"/>
              <a:t> </a:t>
            </a:r>
            <a:r>
              <a:rPr lang="en-US" dirty="0" err="1"/>
              <a:t>lettertype</a:t>
            </a:r>
            <a:r>
              <a:rPr lang="en-US" dirty="0"/>
              <a:t> </a:t>
            </a:r>
            <a:r>
              <a:rPr lang="en-US" dirty="0" err="1"/>
              <a:t>e.d.</a:t>
            </a:r>
            <a:r>
              <a:rPr lang="en-US" dirty="0"/>
              <a:t> is </a:t>
            </a:r>
            <a:r>
              <a:rPr lang="en-US" dirty="0" err="1"/>
              <a:t>mogelijk</a:t>
            </a:r>
            <a:r>
              <a:rPr lang="en-US" dirty="0"/>
              <a:t>.</a:t>
            </a:r>
          </a:p>
          <a:p>
            <a:pPr marL="0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1118CBE-7DF0-06FF-3293-A84CC34AF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43761">
            <a:off x="9232660" y="1259253"/>
            <a:ext cx="2368077" cy="360593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24E426D-EAE1-21FC-EA66-9AA5C5E72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104428">
            <a:off x="7485879" y="1504428"/>
            <a:ext cx="3172267" cy="407164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D3AB595-CB53-CB65-C72A-171AFC2BB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21509">
            <a:off x="6531662" y="2109310"/>
            <a:ext cx="4596782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63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Bookbags 3 tm 8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9F5ADF-4B56-39C4-878B-EAA4299B4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237351"/>
            <a:ext cx="5791122" cy="38794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4 trolleys met </a:t>
            </a:r>
            <a:r>
              <a:rPr lang="en-US" dirty="0" err="1"/>
              <a:t>Engelstalige</a:t>
            </a:r>
            <a:r>
              <a:rPr lang="en-US" dirty="0"/>
              <a:t> </a:t>
            </a:r>
            <a:r>
              <a:rPr lang="en-US" dirty="0" err="1"/>
              <a:t>boekenbesch</a:t>
            </a:r>
            <a:r>
              <a:rPr lang="en-US" i="0" dirty="0" err="1">
                <a:effectLst/>
              </a:rPr>
              <a:t>ikbaar</a:t>
            </a:r>
            <a:r>
              <a:rPr lang="en-US" i="0" dirty="0">
                <a:effectLst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i="0" dirty="0">
                <a:effectLst/>
              </a:rPr>
              <a:t>In </a:t>
            </a:r>
            <a:r>
              <a:rPr lang="en-US" i="0" dirty="0" err="1">
                <a:effectLst/>
              </a:rPr>
              <a:t>iedere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tas</a:t>
            </a:r>
            <a:r>
              <a:rPr lang="en-US" i="0" dirty="0">
                <a:effectLst/>
              </a:rPr>
              <a:t> trolley </a:t>
            </a:r>
            <a:r>
              <a:rPr lang="en-US" i="0" dirty="0" err="1">
                <a:effectLst/>
              </a:rPr>
              <a:t>zitten</a:t>
            </a:r>
            <a:r>
              <a:rPr lang="en-US" i="0" dirty="0">
                <a:effectLst/>
              </a:rPr>
              <a:t> diverse </a:t>
            </a:r>
            <a:r>
              <a:rPr lang="en-US" i="0" dirty="0" err="1">
                <a:effectLst/>
              </a:rPr>
              <a:t>Engelse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titels</a:t>
            </a:r>
            <a:r>
              <a:rPr lang="en-US" i="0" dirty="0">
                <a:effectLst/>
              </a:rPr>
              <a:t>. De </a:t>
            </a:r>
            <a:r>
              <a:rPr lang="en-US" i="0" dirty="0" err="1">
                <a:effectLst/>
              </a:rPr>
              <a:t>meeste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boeken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zijn</a:t>
            </a:r>
            <a:r>
              <a:rPr lang="en-US" i="0" dirty="0">
                <a:effectLst/>
              </a:rPr>
              <a:t> </a:t>
            </a:r>
            <a:r>
              <a:rPr lang="en-US" i="0" dirty="0" err="1">
                <a:effectLst/>
              </a:rPr>
              <a:t>prentenboeken</a:t>
            </a:r>
            <a:r>
              <a:rPr lang="en-US" dirty="0"/>
              <a:t> </a:t>
            </a:r>
            <a:r>
              <a:rPr lang="en-US" dirty="0" err="1"/>
              <a:t>varierend</a:t>
            </a:r>
            <a:r>
              <a:rPr lang="en-US" dirty="0"/>
              <a:t> in </a:t>
            </a:r>
            <a:r>
              <a:rPr lang="en-US" dirty="0" err="1"/>
              <a:t>moeilijkheidsgraad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groepen</a:t>
            </a:r>
            <a:r>
              <a:rPr lang="en-US" dirty="0"/>
              <a:t> 1 en 2 </a:t>
            </a:r>
            <a:r>
              <a:rPr lang="en-US" dirty="0" err="1"/>
              <a:t>kunnen</a:t>
            </a:r>
            <a:r>
              <a:rPr lang="en-US" dirty="0"/>
              <a:t> al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van </a:t>
            </a:r>
            <a:r>
              <a:rPr lang="en-US" dirty="0" err="1"/>
              <a:t>deze</a:t>
            </a:r>
            <a:r>
              <a:rPr lang="en-US" dirty="0"/>
              <a:t> trolley. </a:t>
            </a:r>
          </a:p>
          <a:p>
            <a:pPr marL="0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79D020-8B33-312B-92ED-69A8E124E3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3643" y="2320181"/>
            <a:ext cx="4453853" cy="3340390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F84968DB-8DB9-4AF3-E101-B4C26AEBB140}"/>
              </a:ext>
            </a:extLst>
          </p:cNvPr>
          <p:cNvSpPr/>
          <p:nvPr/>
        </p:nvSpPr>
        <p:spPr>
          <a:xfrm rot="21050541">
            <a:off x="6378577" y="5621623"/>
            <a:ext cx="5691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nl-NL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TIP: In </a:t>
            </a:r>
            <a:r>
              <a:rPr lang="nl-NL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Bookbags</a:t>
            </a:r>
            <a:r>
              <a:rPr lang="nl-NL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zitten ook </a:t>
            </a:r>
            <a:r>
              <a:rPr lang="nl-NL" sz="2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prentenboeken die geschikt zijn voor groep 1 en 2</a:t>
            </a:r>
          </a:p>
        </p:txBody>
      </p:sp>
    </p:spTree>
    <p:extLst>
      <p:ext uri="{BB962C8B-B14F-4D97-AF65-F5344CB8AC3E}">
        <p14:creationId xmlns:p14="http://schemas.microsoft.com/office/powerpoint/2010/main" val="10706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12192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218262"/>
            <a:ext cx="1080904" cy="1080902"/>
            <a:chOff x="9685338" y="4460675"/>
            <a:chExt cx="1080904" cy="1080902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D020B9-BF10-FC30-3786-0711700D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268" y="4194761"/>
            <a:ext cx="10953136" cy="160473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l-NL" sz="7200" dirty="0"/>
              <a:t>www.lezenoke.nl</a:t>
            </a:r>
            <a:br>
              <a:rPr lang="nl-NL" sz="7200" dirty="0"/>
            </a:br>
            <a:endParaRPr lang="nl-NL" sz="7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9282B3-C5F9-0059-2F6F-A4B62F8E6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378" y="633940"/>
            <a:ext cx="6211244" cy="27950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7937660-B867-DA14-5989-1DE4E42AF0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634" y="5073510"/>
            <a:ext cx="8559637" cy="730899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A0382058-451B-B68F-C1FB-39A7C7CDD5FA}"/>
              </a:ext>
            </a:extLst>
          </p:cNvPr>
          <p:cNvSpPr/>
          <p:nvPr/>
        </p:nvSpPr>
        <p:spPr>
          <a:xfrm rot="3400407">
            <a:off x="964578" y="4037156"/>
            <a:ext cx="1770742" cy="857403"/>
          </a:xfrm>
          <a:prstGeom prst="rightArrow">
            <a:avLst/>
          </a:prstGeom>
          <a:solidFill>
            <a:srgbClr val="D000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321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F8962-FE99-8CBF-2E08-24C572F5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Overzicht Uitleen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C96C93-7480-BC2C-01B0-98D4E6788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2" y="2151062"/>
            <a:ext cx="9229725" cy="399097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0CDEC8-8615-F3BF-7AA8-6BB01FB0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75" y="484631"/>
            <a:ext cx="2294777" cy="10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14D14-C1B7-FE9E-4243-F7EB5AD2B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Overzicht uitleendata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1323926-9D51-1AD8-140C-B776FE457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406" y="2391509"/>
            <a:ext cx="11828540" cy="351692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26CBD8F-66CE-E232-2069-06626FE6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75" y="484631"/>
            <a:ext cx="2294777" cy="103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0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EB384DB2-5DBE-4000-BBD8-68F4A6F35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F8497EEB-0DDE-4044-AAB7-89950405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72078"/>
            <a:ext cx="12192000" cy="309575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291D5588-0A43-44F8-8BF9-4BD0CB073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218262"/>
            <a:ext cx="1080904" cy="1080902"/>
            <a:chOff x="9685338" y="4460675"/>
            <a:chExt cx="1080904" cy="1080902"/>
          </a:xfrm>
        </p:grpSpPr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C96F04B2-EA02-4F51-91CB-9399DBE724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4">
              <a:extLst>
                <a:ext uri="{FF2B5EF4-FFF2-40B4-BE49-F238E27FC236}">
                  <a16:creationId xmlns:a16="http://schemas.microsoft.com/office/drawing/2014/main" id="{524F9A86-344F-4139-A831-9D8F3E0EE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6D020B9-BF10-FC30-3786-0711700DD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2" y="3803009"/>
            <a:ext cx="10953136" cy="1604733"/>
          </a:xfrm>
        </p:spPr>
        <p:txBody>
          <a:bodyPr anchor="b">
            <a:normAutofit/>
          </a:bodyPr>
          <a:lstStyle/>
          <a:p>
            <a:pPr algn="ctr"/>
            <a:r>
              <a:rPr lang="nl-NL" sz="7200"/>
              <a:t>Uitleen Lezen Oké!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F1E0E8-E27F-ACB9-DFF9-5714CA8E6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031" y="5407742"/>
            <a:ext cx="8283940" cy="86504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D10019"/>
                </a:solidFill>
              </a:rPr>
              <a:t>Baby’s en peuters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9282B3-C5F9-0059-2F6F-A4B62F8E6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378" y="643468"/>
            <a:ext cx="6211244" cy="27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F8962-FE99-8CBF-2E08-24C572F55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Overzicht Uitleen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FC96C93-7480-BC2C-01B0-98D4E6788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312" y="2151062"/>
            <a:ext cx="9229725" cy="399097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90CDEC8-8615-F3BF-7AA8-6BB01FB0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675" y="484631"/>
            <a:ext cx="2294777" cy="103467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87FD2102-D647-B9FB-4E51-AB45153E6D3D}"/>
              </a:ext>
            </a:extLst>
          </p:cNvPr>
          <p:cNvSpPr/>
          <p:nvPr/>
        </p:nvSpPr>
        <p:spPr>
          <a:xfrm>
            <a:off x="1477963" y="2093976"/>
            <a:ext cx="4768092" cy="1451081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7FD4D36-E0F4-DB5C-ED0A-AF63EF0217AD}"/>
              </a:ext>
            </a:extLst>
          </p:cNvPr>
          <p:cNvSpPr/>
          <p:nvPr/>
        </p:nvSpPr>
        <p:spPr>
          <a:xfrm>
            <a:off x="8425608" y="2092259"/>
            <a:ext cx="2294777" cy="1451081"/>
          </a:xfrm>
          <a:prstGeom prst="rect">
            <a:avLst/>
          </a:prstGeom>
          <a:solidFill>
            <a:srgbClr val="D00019">
              <a:alpha val="1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83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Baby ontdekkisten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79B7A0-1585-13B9-B6A8-C394844DA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311" r="3" b="14256"/>
          <a:stretch/>
        </p:blipFill>
        <p:spPr>
          <a:xfrm>
            <a:off x="6039448" y="2341515"/>
            <a:ext cx="5088800" cy="390715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F90B7-4965-7408-954F-857382F2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87826"/>
            <a:ext cx="4632031" cy="38517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5 thema’s beschikbaar:</a:t>
            </a:r>
          </a:p>
          <a:p>
            <a:r>
              <a:rPr lang="nl-NL" dirty="0"/>
              <a:t>Bouw en vervoer</a:t>
            </a:r>
          </a:p>
          <a:p>
            <a:r>
              <a:rPr lang="nl-NL" dirty="0"/>
              <a:t>Huisdieren</a:t>
            </a:r>
          </a:p>
          <a:p>
            <a:r>
              <a:rPr lang="nl-NL" dirty="0"/>
              <a:t>Verzorging</a:t>
            </a:r>
          </a:p>
          <a:p>
            <a:r>
              <a:rPr lang="nl-NL" dirty="0"/>
              <a:t>Natuur en boerderij</a:t>
            </a:r>
          </a:p>
          <a:p>
            <a:r>
              <a:rPr lang="nl-NL" dirty="0"/>
              <a:t>Water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22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Boekenpret peuters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1E38C18-D4DF-D611-636B-D51F4B09ED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05" r="-3" b="24036"/>
          <a:stretch/>
        </p:blipFill>
        <p:spPr>
          <a:xfrm>
            <a:off x="6039448" y="2225162"/>
            <a:ext cx="5088800" cy="390715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F90B7-4965-7408-954F-857382F29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504" y="2590439"/>
            <a:ext cx="4530500" cy="3176605"/>
          </a:xfrm>
        </p:spPr>
        <p:txBody>
          <a:bodyPr anchor="ctr">
            <a:normAutofit/>
          </a:bodyPr>
          <a:lstStyle/>
          <a:p>
            <a:r>
              <a:rPr lang="nl-NL" dirty="0"/>
              <a:t>Ruim 45 </a:t>
            </a:r>
            <a:r>
              <a:rPr lang="nl-NL" b="1" dirty="0"/>
              <a:t>peuter</a:t>
            </a:r>
            <a:r>
              <a:rPr lang="nl-NL" dirty="0"/>
              <a:t> titels</a:t>
            </a:r>
          </a:p>
          <a:p>
            <a:r>
              <a:rPr lang="nl-NL" dirty="0"/>
              <a:t>Overzicht op de website van titels</a:t>
            </a:r>
          </a:p>
          <a:p>
            <a:r>
              <a:rPr lang="nl-NL" dirty="0"/>
              <a:t>Extra informatie:</a:t>
            </a:r>
          </a:p>
          <a:p>
            <a:pPr lvl="1"/>
            <a:r>
              <a:rPr lang="nl-NL" dirty="0"/>
              <a:t>Informatie over de inhoud</a:t>
            </a:r>
          </a:p>
          <a:p>
            <a:pPr lvl="1"/>
            <a:r>
              <a:rPr lang="nl-NL" dirty="0"/>
              <a:t>Koppeling aan ontwikkelingsgebieden </a:t>
            </a:r>
          </a:p>
          <a:p>
            <a:pPr lvl="1"/>
            <a:r>
              <a:rPr lang="nl-NL" dirty="0"/>
              <a:t>Met behulp van steekwoorden suggesties voor thema’s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2D3FD30-A901-7ACC-B87C-A147C1E6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nl-NL" dirty="0"/>
              <a:t>Vertelmanden peuters groep 1/2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1FA51F1-0C0D-D0DC-9A52-E3F9992A2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4498" y="158413"/>
            <a:ext cx="1461902" cy="659149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F2B775C7-3EED-6262-5E9E-0C9AEEEE9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16194"/>
          <a:stretch/>
        </p:blipFill>
        <p:spPr>
          <a:xfrm>
            <a:off x="7104533" y="2609116"/>
            <a:ext cx="2884423" cy="3822640"/>
          </a:xfr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4D2C962-2C17-2A29-C4FE-CA594F8A18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612"/>
          <a:stretch/>
        </p:blipFill>
        <p:spPr>
          <a:xfrm>
            <a:off x="4274929" y="2551060"/>
            <a:ext cx="2892583" cy="3955079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6D2099F-FFC4-7488-4503-1360D41526F5}"/>
              </a:ext>
            </a:extLst>
          </p:cNvPr>
          <p:cNvSpPr txBox="1">
            <a:spLocks/>
          </p:cNvSpPr>
          <p:nvPr/>
        </p:nvSpPr>
        <p:spPr>
          <a:xfrm>
            <a:off x="937294" y="2377449"/>
            <a:ext cx="3352957" cy="3852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10 vertelmanden beschikbaar</a:t>
            </a:r>
          </a:p>
          <a:p>
            <a:r>
              <a:rPr lang="nl-NL" dirty="0"/>
              <a:t>Er zijn twee soorten vertelmanden: </a:t>
            </a:r>
          </a:p>
          <a:p>
            <a:pPr lvl="1"/>
            <a:r>
              <a:rPr lang="nl-NL" sz="1600" dirty="0"/>
              <a:t>Bij een boek (boek, materiaal verteltafel)</a:t>
            </a:r>
          </a:p>
          <a:p>
            <a:pPr lvl="1"/>
            <a:r>
              <a:rPr lang="nl-NL" sz="1600" dirty="0"/>
              <a:t>Bij een centraal figuur/personage (diverse titels, spelletjes, materialen)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DD3CBF9-96B7-4D56-D827-203CEF3886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9028" y="1253505"/>
            <a:ext cx="1742302" cy="54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50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Hout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out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ut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TM03090434[[fn=Houttype]]</Template>
  <TotalTime>134</TotalTime>
  <Words>825</Words>
  <Application>Microsoft Office PowerPoint</Application>
  <PresentationFormat>Breedbeeld</PresentationFormat>
  <Paragraphs>122</Paragraphs>
  <Slides>27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5" baseType="lpstr">
      <vt:lpstr>Arial</vt:lpstr>
      <vt:lpstr>Calibri</vt:lpstr>
      <vt:lpstr>Open Sans</vt:lpstr>
      <vt:lpstr>Rockwell</vt:lpstr>
      <vt:lpstr>Rockwell Condensed</vt:lpstr>
      <vt:lpstr>Rockwell Extra Bold</vt:lpstr>
      <vt:lpstr>Wingdings</vt:lpstr>
      <vt:lpstr>Houttype</vt:lpstr>
      <vt:lpstr>Uitleen Lezen Oké! </vt:lpstr>
      <vt:lpstr>Uitleen</vt:lpstr>
      <vt:lpstr> Overzicht Uitleen</vt:lpstr>
      <vt:lpstr> Overzicht uitleendata</vt:lpstr>
      <vt:lpstr>Uitleen Lezen Oké! </vt:lpstr>
      <vt:lpstr> Overzicht Uitleen</vt:lpstr>
      <vt:lpstr>Baby ontdekkisten</vt:lpstr>
      <vt:lpstr>Boekenpret peuters</vt:lpstr>
      <vt:lpstr>Vertelmanden peuters groep 1/2</vt:lpstr>
      <vt:lpstr>Uitleen Lezen Oké! </vt:lpstr>
      <vt:lpstr> Overzicht Uitleen</vt:lpstr>
      <vt:lpstr>Boekenpret Groep 1/2</vt:lpstr>
      <vt:lpstr>Vertelmanden peuters groep 1/2</vt:lpstr>
      <vt:lpstr>Mand Leesondersteuning 5 tm 7 jaar</vt:lpstr>
      <vt:lpstr>Bookbags 3 tm 8</vt:lpstr>
      <vt:lpstr>Uitleen Lezen Oké! </vt:lpstr>
      <vt:lpstr> Overzicht Uitleen</vt:lpstr>
      <vt:lpstr>Leestrolleytas groep 34</vt:lpstr>
      <vt:lpstr>Luisterlezen groep 45</vt:lpstr>
      <vt:lpstr>Mand Leesondersteuning 5 tm 7 jaar</vt:lpstr>
      <vt:lpstr>Bookbags 3 tm 8</vt:lpstr>
      <vt:lpstr>Uitleen Lezen Oké! </vt:lpstr>
      <vt:lpstr> Overzicht Uitleen</vt:lpstr>
      <vt:lpstr>Luisterlezen groep 45</vt:lpstr>
      <vt:lpstr>Digitas groep 5 tm 8</vt:lpstr>
      <vt:lpstr>Bookbags 3 tm 8</vt:lpstr>
      <vt:lpstr>www.lezenoke.nl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Uitleen Lezen Oké!</dc:title>
  <dc:creator>Guyanne van der Horst</dc:creator>
  <cp:lastModifiedBy>Guyanne van der Horst</cp:lastModifiedBy>
  <cp:revision>3</cp:revision>
  <dcterms:created xsi:type="dcterms:W3CDTF">2023-02-01T22:14:32Z</dcterms:created>
  <dcterms:modified xsi:type="dcterms:W3CDTF">2023-02-02T19:00:56Z</dcterms:modified>
</cp:coreProperties>
</file>